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4" r:id="rId9"/>
    <p:sldId id="262" r:id="rId10"/>
  </p:sldIdLst>
  <p:sldSz cx="18288000" cy="10287000"/>
  <p:notesSz cx="6858000" cy="9144000"/>
  <p:embeddedFontLst>
    <p:embeddedFont>
      <p:font typeface="Agrandir Narrow Bold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Days" panose="02000505050000020004" charset="0"/>
      <p:regular r:id="rId16"/>
    </p:embeddedFont>
    <p:embeddedFont>
      <p:font typeface="Open Sauce" panose="020B0604020202020204" charset="0"/>
      <p:regular r:id="rId17"/>
    </p:embeddedFont>
    <p:embeddedFont>
      <p:font typeface="Open Sauce Light" panose="020B0604020202020204" charset="0"/>
      <p:regular r:id="rId18"/>
    </p:embeddedFont>
    <p:embeddedFont>
      <p:font typeface="Open Sauce Medium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0" d="100"/>
          <a:sy n="40" d="100"/>
        </p:scale>
        <p:origin x="24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1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AutoShape 3"/>
          <p:cNvSpPr/>
          <p:nvPr/>
        </p:nvSpPr>
        <p:spPr>
          <a:xfrm>
            <a:off x="1280999" y="5105400"/>
            <a:ext cx="9526284" cy="0"/>
          </a:xfrm>
          <a:prstGeom prst="line">
            <a:avLst/>
          </a:prstGeom>
          <a:ln w="76200" cap="rnd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4" name="TextBox 4"/>
          <p:cNvSpPr txBox="1"/>
          <p:nvPr/>
        </p:nvSpPr>
        <p:spPr>
          <a:xfrm>
            <a:off x="1280999" y="4126953"/>
            <a:ext cx="10942149" cy="692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69"/>
              </a:lnSpc>
            </a:pPr>
            <a:r>
              <a:rPr lang="en-US" sz="4881" spc="180">
                <a:solidFill>
                  <a:srgbClr val="FFFFFF"/>
                </a:solidFill>
                <a:latin typeface="Days"/>
              </a:rPr>
              <a:t>(Cascading Style Sheet)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80999" y="2364100"/>
            <a:ext cx="10375827" cy="1715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3263"/>
              </a:lnSpc>
            </a:pPr>
            <a:r>
              <a:rPr lang="en-US" sz="12057" spc="868">
                <a:solidFill>
                  <a:srgbClr val="FFFFFF"/>
                </a:solidFill>
                <a:latin typeface="Open Sauce Medium"/>
              </a:rPr>
              <a:t>CSS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95691" y="673637"/>
            <a:ext cx="7848600" cy="7950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68"/>
              </a:lnSpc>
            </a:pPr>
            <a:r>
              <a:rPr lang="en-US" sz="2789" spc="209" dirty="0">
                <a:solidFill>
                  <a:srgbClr val="FFFFFF"/>
                </a:solidFill>
                <a:latin typeface="Agrandir Narrow Bold"/>
              </a:rPr>
              <a:t>XI PPLG 1</a:t>
            </a:r>
          </a:p>
          <a:p>
            <a:pPr>
              <a:lnSpc>
                <a:spcPts val="3068"/>
              </a:lnSpc>
            </a:pPr>
            <a:r>
              <a:rPr lang="en-US" sz="2789" spc="209" dirty="0">
                <a:solidFill>
                  <a:srgbClr val="FFFFFF"/>
                </a:solidFill>
                <a:latin typeface="Agrandir Narrow Bold"/>
              </a:rPr>
              <a:t>Oleh Bapak </a:t>
            </a:r>
            <a:r>
              <a:rPr lang="en-US" sz="2789" spc="209" dirty="0" err="1">
                <a:solidFill>
                  <a:srgbClr val="FFFFFF"/>
                </a:solidFill>
                <a:latin typeface="Agrandir Narrow Bold"/>
              </a:rPr>
              <a:t>Sahle</a:t>
            </a:r>
            <a:r>
              <a:rPr lang="en-US" sz="2789" spc="209" dirty="0">
                <a:solidFill>
                  <a:srgbClr val="FFFFFF"/>
                </a:solidFill>
                <a:latin typeface="Agrandir Narrow Bold"/>
              </a:rPr>
              <a:t> </a:t>
            </a:r>
            <a:r>
              <a:rPr lang="en-US" sz="2789" spc="209" dirty="0" err="1">
                <a:solidFill>
                  <a:srgbClr val="FFFFFF"/>
                </a:solidFill>
                <a:latin typeface="Agrandir Narrow Bold"/>
              </a:rPr>
              <a:t>Efri</a:t>
            </a:r>
            <a:r>
              <a:rPr lang="en-US" sz="2789" spc="209" dirty="0">
                <a:solidFill>
                  <a:srgbClr val="FFFFFF"/>
                </a:solidFill>
                <a:latin typeface="Agrandir Narrow Bold"/>
              </a:rPr>
              <a:t> </a:t>
            </a:r>
            <a:r>
              <a:rPr lang="en-US" sz="2789" spc="209" dirty="0" err="1">
                <a:solidFill>
                  <a:srgbClr val="FFFFFF"/>
                </a:solidFill>
                <a:latin typeface="Agrandir Narrow Bold"/>
              </a:rPr>
              <a:t>Widhadbyo</a:t>
            </a:r>
            <a:r>
              <a:rPr lang="en-US" sz="2789" spc="209" dirty="0">
                <a:solidFill>
                  <a:srgbClr val="FFFFFF"/>
                </a:solidFill>
                <a:latin typeface="Agrandir Narrow Bold"/>
              </a:rPr>
              <a:t>, S. </a:t>
            </a:r>
            <a:r>
              <a:rPr lang="en-US" sz="2789" spc="209" dirty="0" err="1">
                <a:solidFill>
                  <a:srgbClr val="FFFFFF"/>
                </a:solidFill>
                <a:latin typeface="Agrandir Narrow Bold"/>
              </a:rPr>
              <a:t>Kom</a:t>
            </a:r>
            <a:endParaRPr lang="en-US" sz="2789" spc="209" dirty="0">
              <a:solidFill>
                <a:srgbClr val="FFFFFF"/>
              </a:solidFill>
              <a:latin typeface="Agrandir Narrow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231786" y="5314950"/>
            <a:ext cx="9575497" cy="1470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80"/>
              </a:lnSpc>
            </a:pPr>
            <a:r>
              <a:rPr lang="en-US" sz="4800" spc="408" dirty="0">
                <a:solidFill>
                  <a:srgbClr val="FFFFFF"/>
                </a:solidFill>
                <a:latin typeface="Agrandir Narrow Bold"/>
              </a:rPr>
              <a:t>“Aku </a:t>
            </a:r>
            <a:r>
              <a:rPr lang="en-US" sz="4800" spc="408" dirty="0" err="1">
                <a:solidFill>
                  <a:srgbClr val="FFFFFF"/>
                </a:solidFill>
                <a:latin typeface="Agrandir Narrow Bold"/>
              </a:rPr>
              <a:t>Tampamu</a:t>
            </a:r>
            <a:r>
              <a:rPr lang="en-US" sz="4800" spc="408" dirty="0">
                <a:solidFill>
                  <a:srgbClr val="FFFFFF"/>
                </a:solidFill>
                <a:latin typeface="Agrandir Narrow Bold"/>
              </a:rPr>
              <a:t> </a:t>
            </a:r>
            <a:r>
              <a:rPr lang="en-US" sz="4800" spc="408" dirty="0" err="1">
                <a:solidFill>
                  <a:srgbClr val="FFFFFF"/>
                </a:solidFill>
                <a:latin typeface="Agrandir Narrow Bold"/>
              </a:rPr>
              <a:t>Ibarat</a:t>
            </a:r>
            <a:r>
              <a:rPr lang="en-US" sz="4800" spc="408" dirty="0">
                <a:solidFill>
                  <a:srgbClr val="FFFFFF"/>
                </a:solidFill>
                <a:latin typeface="Agrandir Narrow Bold"/>
              </a:rPr>
              <a:t> HTML </a:t>
            </a:r>
            <a:r>
              <a:rPr lang="en-US" sz="4800" spc="408" dirty="0" err="1">
                <a:solidFill>
                  <a:srgbClr val="FFFFFF"/>
                </a:solidFill>
                <a:latin typeface="Agrandir Narrow Bold"/>
              </a:rPr>
              <a:t>Tanpa</a:t>
            </a:r>
            <a:r>
              <a:rPr lang="en-US" sz="4800" spc="408" dirty="0">
                <a:solidFill>
                  <a:srgbClr val="FFFFFF"/>
                </a:solidFill>
                <a:latin typeface="Agrandir Narrow Bold"/>
              </a:rPr>
              <a:t> CSS”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B657E7-D452-A2A8-A257-7AFC624A4DD0}"/>
              </a:ext>
            </a:extLst>
          </p:cNvPr>
          <p:cNvSpPr txBox="1"/>
          <p:nvPr/>
        </p:nvSpPr>
        <p:spPr>
          <a:xfrm>
            <a:off x="1244904" y="7005185"/>
            <a:ext cx="9969615" cy="25853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800" spc="408" dirty="0" err="1">
                <a:solidFill>
                  <a:srgbClr val="FFFFFF"/>
                </a:solidFill>
                <a:latin typeface="Agrandir Narrow Bold"/>
              </a:rPr>
              <a:t>Kelompok</a:t>
            </a:r>
            <a:r>
              <a:rPr lang="en-US" sz="2800" spc="408" dirty="0">
                <a:solidFill>
                  <a:srgbClr val="FFFFFF"/>
                </a:solidFill>
                <a:latin typeface="Agrandir Narrow Bold"/>
              </a:rPr>
              <a:t> 1</a:t>
            </a:r>
          </a:p>
          <a:p>
            <a:r>
              <a:rPr lang="en-US" sz="2800" spc="408" dirty="0">
                <a:solidFill>
                  <a:srgbClr val="FFFFFF"/>
                </a:solidFill>
                <a:latin typeface="Agrandir Narrow Bold"/>
              </a:rPr>
              <a:t>-Adnan Zainal Arifin</a:t>
            </a:r>
          </a:p>
          <a:p>
            <a:r>
              <a:rPr lang="en-US" sz="2800" spc="408" dirty="0">
                <a:solidFill>
                  <a:srgbClr val="FFFFFF"/>
                </a:solidFill>
                <a:latin typeface="Agrandir Narrow Bold"/>
              </a:rPr>
              <a:t>-</a:t>
            </a:r>
            <a:r>
              <a:rPr lang="en-US" sz="2800" spc="408" dirty="0" err="1">
                <a:solidFill>
                  <a:srgbClr val="FFFFFF"/>
                </a:solidFill>
                <a:latin typeface="Agrandir Narrow Bold"/>
              </a:rPr>
              <a:t>Alfahjri</a:t>
            </a:r>
            <a:r>
              <a:rPr lang="en-US" sz="2800" spc="408" dirty="0">
                <a:solidFill>
                  <a:srgbClr val="FFFFFF"/>
                </a:solidFill>
                <a:latin typeface="Agrandir Narrow Bold"/>
              </a:rPr>
              <a:t> Maulana </a:t>
            </a:r>
            <a:r>
              <a:rPr lang="en-US" sz="2800" spc="408" dirty="0" err="1">
                <a:solidFill>
                  <a:srgbClr val="FFFFFF"/>
                </a:solidFill>
                <a:latin typeface="Agrandir Narrow Bold"/>
              </a:rPr>
              <a:t>Risqi</a:t>
            </a:r>
            <a:endParaRPr lang="en-US" sz="2800" spc="408" dirty="0">
              <a:solidFill>
                <a:srgbClr val="FFFFFF"/>
              </a:solidFill>
              <a:latin typeface="Agrandir Narrow Bold"/>
            </a:endParaRPr>
          </a:p>
          <a:p>
            <a:r>
              <a:rPr lang="en-US" sz="2800" spc="408" dirty="0">
                <a:solidFill>
                  <a:srgbClr val="FFFFFF"/>
                </a:solidFill>
                <a:latin typeface="Agrandir Narrow Bold"/>
              </a:rPr>
              <a:t>-Andika Ramadhani</a:t>
            </a:r>
          </a:p>
          <a:p>
            <a:r>
              <a:rPr lang="en-US" sz="2800" spc="408" dirty="0">
                <a:solidFill>
                  <a:srgbClr val="FFFFFF"/>
                </a:solidFill>
                <a:latin typeface="Agrandir Narrow Bold"/>
              </a:rPr>
              <a:t>-Destian </a:t>
            </a:r>
            <a:r>
              <a:rPr lang="en-US" sz="2800" spc="408" dirty="0" err="1">
                <a:solidFill>
                  <a:srgbClr val="FFFFFF"/>
                </a:solidFill>
                <a:latin typeface="Agrandir Narrow Bold"/>
              </a:rPr>
              <a:t>Ramadianto</a:t>
            </a:r>
            <a:endParaRPr lang="en-US" sz="2800" spc="408" dirty="0">
              <a:solidFill>
                <a:srgbClr val="FFFFFF"/>
              </a:solidFill>
              <a:latin typeface="Agrandir Narrow Bold"/>
            </a:endParaRPr>
          </a:p>
          <a:p>
            <a:r>
              <a:rPr lang="en-US" sz="2800" spc="408" dirty="0">
                <a:solidFill>
                  <a:srgbClr val="FFFFFF"/>
                </a:solidFill>
                <a:latin typeface="Agrandir Narrow Bold"/>
              </a:rPr>
              <a:t>-Wisnu </a:t>
            </a:r>
            <a:r>
              <a:rPr lang="en-US" sz="2800" spc="408" dirty="0" err="1">
                <a:solidFill>
                  <a:srgbClr val="FFFFFF"/>
                </a:solidFill>
                <a:latin typeface="Agrandir Narrow Bold"/>
              </a:rPr>
              <a:t>saputra</a:t>
            </a:r>
            <a:endParaRPr lang="en-US" sz="2800" spc="408" dirty="0">
              <a:solidFill>
                <a:srgbClr val="FFFFFF"/>
              </a:solidFill>
              <a:latin typeface="Agrandir Narrow 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AutoShape 3"/>
          <p:cNvSpPr/>
          <p:nvPr/>
        </p:nvSpPr>
        <p:spPr>
          <a:xfrm flipH="1">
            <a:off x="3838745" y="2409296"/>
            <a:ext cx="10610668" cy="53684"/>
          </a:xfrm>
          <a:prstGeom prst="line">
            <a:avLst/>
          </a:prstGeom>
          <a:ln w="762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4" name="TextBox 4"/>
          <p:cNvSpPr txBox="1"/>
          <p:nvPr/>
        </p:nvSpPr>
        <p:spPr>
          <a:xfrm>
            <a:off x="3838553" y="1301944"/>
            <a:ext cx="10091661" cy="4304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38"/>
              </a:lnSpc>
            </a:pPr>
            <a:r>
              <a:rPr lang="en-US" sz="3034" spc="97">
                <a:solidFill>
                  <a:srgbClr val="FFFFFF"/>
                </a:solidFill>
                <a:latin typeface="Days"/>
              </a:rPr>
              <a:t>CSS</a:t>
            </a:r>
          </a:p>
          <a:p>
            <a:pPr algn="ctr">
              <a:lnSpc>
                <a:spcPts val="3338"/>
              </a:lnSpc>
            </a:pPr>
            <a:r>
              <a:rPr lang="en-US" sz="3034" spc="97">
                <a:solidFill>
                  <a:srgbClr val="FFFFFF"/>
                </a:solidFill>
                <a:latin typeface="Days"/>
              </a:rPr>
              <a:t> (Cascading style sheet)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61006" y="2964208"/>
            <a:ext cx="15165989" cy="4777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7421" lvl="1" indent="-313710" algn="just">
              <a:lnSpc>
                <a:spcPts val="4271"/>
              </a:lnSpc>
              <a:buFont typeface="Arial"/>
              <a:buChar char="•"/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Adalah bahasa yang digunakan untuk membantu menata tata letak sebuah halaman web.</a:t>
            </a:r>
          </a:p>
          <a:p>
            <a:pPr marL="627421" lvl="1" indent="-313710" algn="just">
              <a:lnSpc>
                <a:spcPts val="4271"/>
              </a:lnSpc>
              <a:buFont typeface="Arial"/>
              <a:buChar char="•"/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Terkadang element yang terpasang di html hanya mempunyai satu propertis saja, maka dengan bantuan CSS setiap element di dalam html bisa dimodifikasi.</a:t>
            </a:r>
          </a:p>
          <a:p>
            <a:pPr marL="627421" lvl="1" indent="-313710" algn="just">
              <a:lnSpc>
                <a:spcPts val="4271"/>
              </a:lnSpc>
              <a:buFont typeface="Arial"/>
              <a:buChar char="•"/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Oleh karena itu setiap element yang dibuat dengan CSS bisa mempunyai sifat inheritance (turunan).</a:t>
            </a:r>
          </a:p>
          <a:p>
            <a:pPr marL="627421" lvl="1" indent="-313710" algn="just">
              <a:lnSpc>
                <a:spcPts val="4271"/>
              </a:lnSpc>
              <a:buFont typeface="Arial"/>
              <a:buChar char="•"/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Pendeklarasian sebuah CSS berada pada hirarki head pada hirarki HTML.</a:t>
            </a:r>
          </a:p>
          <a:p>
            <a:pPr marL="627421" lvl="1" indent="-313710" algn="just">
              <a:lnSpc>
                <a:spcPts val="4271"/>
              </a:lnSpc>
              <a:buFont typeface="Arial"/>
              <a:buChar char="•"/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Setiap element di dalam CSS mempunyai atribut masing-masing, misal font-size:10px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AutoShape 3"/>
          <p:cNvSpPr/>
          <p:nvPr/>
        </p:nvSpPr>
        <p:spPr>
          <a:xfrm flipH="1">
            <a:off x="3838745" y="2409296"/>
            <a:ext cx="10610668" cy="53684"/>
          </a:xfrm>
          <a:prstGeom prst="line">
            <a:avLst/>
          </a:prstGeom>
          <a:ln w="762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4" name="TextBox 4"/>
          <p:cNvSpPr txBox="1"/>
          <p:nvPr/>
        </p:nvSpPr>
        <p:spPr>
          <a:xfrm>
            <a:off x="3838553" y="1301944"/>
            <a:ext cx="10091661" cy="4304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38"/>
              </a:lnSpc>
            </a:pPr>
            <a:r>
              <a:rPr lang="en-US" sz="3034" spc="97">
                <a:solidFill>
                  <a:srgbClr val="FFFFFF"/>
                </a:solidFill>
                <a:latin typeface="Days"/>
              </a:rPr>
              <a:t>CSS</a:t>
            </a:r>
          </a:p>
          <a:p>
            <a:pPr algn="ctr">
              <a:lnSpc>
                <a:spcPts val="3338"/>
              </a:lnSpc>
            </a:pPr>
            <a:r>
              <a:rPr lang="en-US" sz="3034" spc="97">
                <a:solidFill>
                  <a:srgbClr val="FFFFFF"/>
                </a:solidFill>
                <a:latin typeface="Days"/>
              </a:rPr>
              <a:t> (Cascading style sheet)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61006" y="2964208"/>
            <a:ext cx="15165989" cy="4243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71"/>
              </a:lnSpc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Kenapa CSS Penting:</a:t>
            </a:r>
          </a:p>
          <a:p>
            <a:pPr marL="627421" lvl="1" indent="-313710" algn="just">
              <a:lnSpc>
                <a:spcPts val="4271"/>
              </a:lnSpc>
              <a:buFont typeface="Arial"/>
              <a:buChar char="•"/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CSS memungkinkan Anda untuk memberikan tampilan yang konsisten pada semua halaman web dalam situs Anda.</a:t>
            </a:r>
          </a:p>
          <a:p>
            <a:pPr marL="627421" lvl="1" indent="-313710" algn="just">
              <a:lnSpc>
                <a:spcPts val="4271"/>
              </a:lnSpc>
              <a:buFont typeface="Arial"/>
              <a:buChar char="•"/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Ini memisahkan konten dari presentasi, sehingga konten dapat diubah tanpa harus memengaruhi tampilan.</a:t>
            </a:r>
          </a:p>
          <a:p>
            <a:pPr marL="627421" lvl="1" indent="-313710" algn="just">
              <a:lnSpc>
                <a:spcPts val="4271"/>
              </a:lnSpc>
              <a:buFont typeface="Arial"/>
              <a:buChar char="•"/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Responsif: Dengan CSS, Anda dapat membuat situs web yang responsif, artinya situs akan terlihat baik di berbagai perangkat, dari desktop hingga ponsel.</a:t>
            </a:r>
          </a:p>
          <a:p>
            <a:pPr algn="just">
              <a:lnSpc>
                <a:spcPts val="4271"/>
              </a:lnSpc>
            </a:pPr>
            <a:endParaRPr lang="en-US" sz="2906">
              <a:solidFill>
                <a:srgbClr val="FFFFFF"/>
              </a:solidFill>
              <a:latin typeface="Open Sauce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AutoShape 3"/>
          <p:cNvSpPr/>
          <p:nvPr/>
        </p:nvSpPr>
        <p:spPr>
          <a:xfrm flipH="1">
            <a:off x="3838745" y="2409296"/>
            <a:ext cx="10610668" cy="53684"/>
          </a:xfrm>
          <a:prstGeom prst="line">
            <a:avLst/>
          </a:prstGeom>
          <a:ln w="762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4" name="TextBox 4"/>
          <p:cNvSpPr txBox="1"/>
          <p:nvPr/>
        </p:nvSpPr>
        <p:spPr>
          <a:xfrm>
            <a:off x="4263026" y="1330519"/>
            <a:ext cx="9762106" cy="7535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69"/>
              </a:lnSpc>
            </a:pPr>
            <a:r>
              <a:rPr lang="en-US" sz="5335" spc="170" dirty="0">
                <a:solidFill>
                  <a:srgbClr val="FFFFFF"/>
                </a:solidFill>
                <a:latin typeface="Days"/>
              </a:rPr>
              <a:t>Inline, </a:t>
            </a:r>
            <a:r>
              <a:rPr lang="en-US" sz="5335" spc="170" dirty="0" err="1">
                <a:solidFill>
                  <a:srgbClr val="FFFFFF"/>
                </a:solidFill>
                <a:latin typeface="Days"/>
              </a:rPr>
              <a:t>Intenal</a:t>
            </a:r>
            <a:r>
              <a:rPr lang="en-US" sz="5335" spc="170" dirty="0">
                <a:solidFill>
                  <a:srgbClr val="FFFFFF"/>
                </a:solidFill>
                <a:latin typeface="Days"/>
              </a:rPr>
              <a:t>, External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61006" y="2964208"/>
            <a:ext cx="15165989" cy="2153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3711" lvl="1" algn="just">
              <a:lnSpc>
                <a:spcPts val="4271"/>
              </a:lnSpc>
            </a:pPr>
            <a:r>
              <a:rPr lang="en-US" sz="2906" dirty="0" err="1">
                <a:solidFill>
                  <a:srgbClr val="FFFFFF"/>
                </a:solidFill>
                <a:latin typeface="Open Sauce Light"/>
              </a:rPr>
              <a:t>Penulisan</a:t>
            </a:r>
            <a:r>
              <a:rPr lang="en-US" sz="2906" dirty="0">
                <a:solidFill>
                  <a:srgbClr val="FFFFFF"/>
                </a:solidFill>
                <a:latin typeface="Open Sauce Light"/>
              </a:rPr>
              <a:t> element (selector) CSS dalam HTML </a:t>
            </a:r>
            <a:r>
              <a:rPr lang="en-US" sz="2906" dirty="0" err="1">
                <a:solidFill>
                  <a:srgbClr val="FFFFFF"/>
                </a:solidFill>
                <a:latin typeface="Open Sauce Light"/>
              </a:rPr>
              <a:t>ada</a:t>
            </a:r>
            <a:r>
              <a:rPr lang="en-US" sz="2906" dirty="0">
                <a:solidFill>
                  <a:srgbClr val="FFFFFF"/>
                </a:solidFill>
                <a:latin typeface="Open Sauce Light"/>
              </a:rPr>
              <a:t> 3 </a:t>
            </a:r>
            <a:r>
              <a:rPr lang="en-US" sz="2906" dirty="0" err="1">
                <a:solidFill>
                  <a:srgbClr val="FFFFFF"/>
                </a:solidFill>
                <a:latin typeface="Open Sauce Light"/>
              </a:rPr>
              <a:t>kelompok</a:t>
            </a:r>
            <a:r>
              <a:rPr lang="en-US" sz="2906" dirty="0">
                <a:solidFill>
                  <a:srgbClr val="FFFFFF"/>
                </a:solidFill>
                <a:latin typeface="Open Sauce Light"/>
              </a:rPr>
              <a:t> :</a:t>
            </a:r>
          </a:p>
          <a:p>
            <a:pPr marL="627421" lvl="1" indent="-313710" algn="just">
              <a:lnSpc>
                <a:spcPts val="4271"/>
              </a:lnSpc>
              <a:buFont typeface="Arial"/>
              <a:buChar char="•"/>
            </a:pPr>
            <a:r>
              <a:rPr lang="en-US" sz="2906" dirty="0">
                <a:solidFill>
                  <a:srgbClr val="FFFFFF"/>
                </a:solidFill>
                <a:latin typeface="Open Sauce Light"/>
              </a:rPr>
              <a:t>1.</a:t>
            </a:r>
            <a:r>
              <a:rPr lang="en-US" sz="3200" spc="170" dirty="0">
                <a:solidFill>
                  <a:srgbClr val="FFFFFF"/>
                </a:solidFill>
                <a:latin typeface="Days"/>
              </a:rPr>
              <a:t> Inline CSS</a:t>
            </a:r>
          </a:p>
          <a:p>
            <a:pPr marL="627421" lvl="1" indent="-313710" algn="just">
              <a:lnSpc>
                <a:spcPts val="4271"/>
              </a:lnSpc>
              <a:buFont typeface="Arial"/>
              <a:buChar char="•"/>
            </a:pPr>
            <a:r>
              <a:rPr lang="en-US" sz="2906" dirty="0">
                <a:solidFill>
                  <a:srgbClr val="FFFFFF"/>
                </a:solidFill>
                <a:latin typeface="Open Sauce Light"/>
              </a:rPr>
              <a:t>2.</a:t>
            </a:r>
            <a:r>
              <a:rPr lang="en-US" sz="3200" spc="170" dirty="0">
                <a:solidFill>
                  <a:srgbClr val="FFFFFF"/>
                </a:solidFill>
                <a:latin typeface="Days"/>
              </a:rPr>
              <a:t> </a:t>
            </a:r>
            <a:r>
              <a:rPr lang="en-US" sz="3200" spc="170" dirty="0" err="1">
                <a:solidFill>
                  <a:srgbClr val="FFFFFF"/>
                </a:solidFill>
                <a:latin typeface="Days"/>
              </a:rPr>
              <a:t>Intenal</a:t>
            </a:r>
            <a:r>
              <a:rPr lang="en-US" sz="3200" spc="170" dirty="0">
                <a:solidFill>
                  <a:srgbClr val="FFFFFF"/>
                </a:solidFill>
                <a:latin typeface="Days"/>
              </a:rPr>
              <a:t> </a:t>
            </a:r>
            <a:r>
              <a:rPr lang="en-US" sz="2906" dirty="0">
                <a:solidFill>
                  <a:srgbClr val="FFFFFF"/>
                </a:solidFill>
                <a:latin typeface="Open Sauce Light"/>
              </a:rPr>
              <a:t>CSS  </a:t>
            </a:r>
          </a:p>
          <a:p>
            <a:pPr marL="627421" lvl="1" indent="-313710" algn="just">
              <a:lnSpc>
                <a:spcPts val="4271"/>
              </a:lnSpc>
              <a:buFont typeface="Arial"/>
              <a:buChar char="•"/>
            </a:pPr>
            <a:r>
              <a:rPr lang="en-US" sz="2906" dirty="0">
                <a:solidFill>
                  <a:srgbClr val="FFFFFF"/>
                </a:solidFill>
                <a:latin typeface="Open Sauce Light"/>
              </a:rPr>
              <a:t>3. </a:t>
            </a:r>
            <a:r>
              <a:rPr lang="en-US" sz="3200" spc="170" dirty="0">
                <a:solidFill>
                  <a:srgbClr val="FFFFFF"/>
                </a:solidFill>
                <a:latin typeface="Days"/>
              </a:rPr>
              <a:t>External </a:t>
            </a:r>
            <a:r>
              <a:rPr lang="en-US" sz="2906" dirty="0">
                <a:solidFill>
                  <a:srgbClr val="FFFFFF"/>
                </a:solidFill>
                <a:latin typeface="Open Sauce Light"/>
              </a:rPr>
              <a:t>CSS 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AutoShape 3"/>
          <p:cNvSpPr/>
          <p:nvPr/>
        </p:nvSpPr>
        <p:spPr>
          <a:xfrm flipH="1">
            <a:off x="3838745" y="2409296"/>
            <a:ext cx="10610668" cy="53684"/>
          </a:xfrm>
          <a:prstGeom prst="line">
            <a:avLst/>
          </a:prstGeom>
          <a:ln w="762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4" name="TextBox 4"/>
          <p:cNvSpPr txBox="1"/>
          <p:nvPr/>
        </p:nvSpPr>
        <p:spPr>
          <a:xfrm>
            <a:off x="4263026" y="1330519"/>
            <a:ext cx="9762106" cy="7535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69"/>
              </a:lnSpc>
            </a:pPr>
            <a:r>
              <a:rPr lang="en-US" sz="5335" spc="170">
                <a:solidFill>
                  <a:srgbClr val="FFFFFF"/>
                </a:solidFill>
                <a:latin typeface="Days"/>
              </a:rPr>
              <a:t>Selectors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61006" y="2964208"/>
            <a:ext cx="15165989" cy="2110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7421" lvl="1" indent="-313710" algn="just">
              <a:lnSpc>
                <a:spcPts val="4271"/>
              </a:lnSpc>
              <a:buFont typeface="Arial"/>
              <a:buChar char="•"/>
            </a:pPr>
            <a:r>
              <a:rPr lang="en-US" sz="2906" dirty="0" err="1">
                <a:solidFill>
                  <a:srgbClr val="FFFFFF"/>
                </a:solidFill>
                <a:latin typeface="Open Sauce Light"/>
              </a:rPr>
              <a:t>Penulisan</a:t>
            </a:r>
            <a:r>
              <a:rPr lang="en-US" sz="2906" dirty="0">
                <a:solidFill>
                  <a:srgbClr val="FFFFFF"/>
                </a:solidFill>
                <a:latin typeface="Open Sauce Light"/>
              </a:rPr>
              <a:t> element (selector) CSS dalam HTML </a:t>
            </a:r>
            <a:r>
              <a:rPr lang="en-US" sz="2906" dirty="0" err="1">
                <a:solidFill>
                  <a:srgbClr val="FFFFFF"/>
                </a:solidFill>
                <a:latin typeface="Open Sauce Light"/>
              </a:rPr>
              <a:t>ada</a:t>
            </a:r>
            <a:r>
              <a:rPr lang="en-US" sz="2906" dirty="0">
                <a:solidFill>
                  <a:srgbClr val="FFFFFF"/>
                </a:solidFill>
                <a:latin typeface="Open Sauce Light"/>
              </a:rPr>
              <a:t> 3 </a:t>
            </a:r>
            <a:r>
              <a:rPr lang="en-US" sz="2906" dirty="0" err="1">
                <a:solidFill>
                  <a:srgbClr val="FFFFFF"/>
                </a:solidFill>
                <a:latin typeface="Open Sauce Light"/>
              </a:rPr>
              <a:t>kelompok</a:t>
            </a:r>
            <a:r>
              <a:rPr lang="en-US" sz="2906" dirty="0">
                <a:solidFill>
                  <a:srgbClr val="FFFFFF"/>
                </a:solidFill>
                <a:latin typeface="Open Sauce Light"/>
              </a:rPr>
              <a:t> :</a:t>
            </a:r>
          </a:p>
          <a:p>
            <a:pPr marL="627421" lvl="1" indent="-313710" algn="just">
              <a:lnSpc>
                <a:spcPts val="4271"/>
              </a:lnSpc>
              <a:buFont typeface="Arial"/>
              <a:buChar char="•"/>
            </a:pPr>
            <a:r>
              <a:rPr lang="en-US" sz="2906" dirty="0">
                <a:solidFill>
                  <a:srgbClr val="FFFFFF"/>
                </a:solidFill>
                <a:latin typeface="Open Sauce Light"/>
              </a:rPr>
              <a:t>1.CSS Tag HTML</a:t>
            </a:r>
          </a:p>
          <a:p>
            <a:pPr marL="627421" lvl="1" indent="-313710" algn="just">
              <a:lnSpc>
                <a:spcPts val="4271"/>
              </a:lnSpc>
              <a:buFont typeface="Arial"/>
              <a:buChar char="•"/>
            </a:pPr>
            <a:r>
              <a:rPr lang="en-US" sz="2906" dirty="0">
                <a:solidFill>
                  <a:srgbClr val="FFFFFF"/>
                </a:solidFill>
                <a:latin typeface="Open Sauce Light"/>
              </a:rPr>
              <a:t>2.CSS Element id</a:t>
            </a:r>
          </a:p>
          <a:p>
            <a:pPr marL="627421" lvl="1" indent="-313710" algn="just">
              <a:lnSpc>
                <a:spcPts val="4271"/>
              </a:lnSpc>
              <a:buFont typeface="Arial"/>
              <a:buChar char="•"/>
            </a:pPr>
            <a:r>
              <a:rPr lang="en-US" sz="2906" dirty="0">
                <a:solidFill>
                  <a:srgbClr val="FFFFFF"/>
                </a:solidFill>
                <a:latin typeface="Open Sauce Light"/>
              </a:rPr>
              <a:t>3.CSS Element class</a:t>
            </a:r>
          </a:p>
        </p:txBody>
      </p:sp>
    </p:spTree>
    <p:extLst>
      <p:ext uri="{BB962C8B-B14F-4D97-AF65-F5344CB8AC3E}">
        <p14:creationId xmlns:p14="http://schemas.microsoft.com/office/powerpoint/2010/main" val="2282198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AutoShape 3"/>
          <p:cNvSpPr/>
          <p:nvPr/>
        </p:nvSpPr>
        <p:spPr>
          <a:xfrm flipH="1">
            <a:off x="3838745" y="2409296"/>
            <a:ext cx="10610668" cy="53684"/>
          </a:xfrm>
          <a:prstGeom prst="line">
            <a:avLst/>
          </a:prstGeom>
          <a:ln w="762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4" name="TextBox 4"/>
          <p:cNvSpPr txBox="1"/>
          <p:nvPr/>
        </p:nvSpPr>
        <p:spPr>
          <a:xfrm>
            <a:off x="4263026" y="1330519"/>
            <a:ext cx="9762106" cy="7535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69"/>
              </a:lnSpc>
            </a:pPr>
            <a:r>
              <a:rPr lang="en-US" sz="5335" spc="170">
                <a:solidFill>
                  <a:srgbClr val="FFFFFF"/>
                </a:solidFill>
                <a:latin typeface="Days"/>
              </a:rPr>
              <a:t>Penulisan css tag html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61006" y="2964208"/>
            <a:ext cx="15165989" cy="4777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71"/>
              </a:lnSpc>
            </a:pPr>
            <a:endParaRPr/>
          </a:p>
          <a:p>
            <a:pPr algn="just">
              <a:lnSpc>
                <a:spcPts val="4271"/>
              </a:lnSpc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Dalam penulisan CSS tag HTML, adalah cukup dengan memberikan element pada setiap element HTML yang akan diberi atribut pada CSS.</a:t>
            </a:r>
          </a:p>
          <a:p>
            <a:pPr algn="just">
              <a:lnSpc>
                <a:spcPts val="4271"/>
              </a:lnSpc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Contoh :</a:t>
            </a:r>
          </a:p>
          <a:p>
            <a:pPr algn="just">
              <a:lnSpc>
                <a:spcPts val="4271"/>
              </a:lnSpc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Body {  background-color:#CCCCCC;</a:t>
            </a:r>
          </a:p>
          <a:p>
            <a:pPr algn="just">
              <a:lnSpc>
                <a:spcPts val="4271"/>
              </a:lnSpc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             font-family : arial;</a:t>
            </a:r>
          </a:p>
          <a:p>
            <a:pPr algn="just">
              <a:lnSpc>
                <a:spcPts val="4271"/>
              </a:lnSpc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             color:#000000;</a:t>
            </a:r>
          </a:p>
          <a:p>
            <a:pPr algn="just">
              <a:lnSpc>
                <a:spcPts val="4271"/>
              </a:lnSpc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             font-size:12px;</a:t>
            </a:r>
          </a:p>
          <a:p>
            <a:pPr algn="just">
              <a:lnSpc>
                <a:spcPts val="4271"/>
              </a:lnSpc>
            </a:pPr>
            <a:r>
              <a:rPr lang="en-US" sz="2906">
                <a:solidFill>
                  <a:srgbClr val="FFFFFF"/>
                </a:solidFill>
                <a:latin typeface="Open Sauce Light"/>
              </a:rPr>
              <a:t>           }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AutoShape 3"/>
          <p:cNvSpPr/>
          <p:nvPr/>
        </p:nvSpPr>
        <p:spPr>
          <a:xfrm flipH="1">
            <a:off x="3838745" y="2409296"/>
            <a:ext cx="10610668" cy="53684"/>
          </a:xfrm>
          <a:prstGeom prst="line">
            <a:avLst/>
          </a:prstGeom>
          <a:ln w="762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4" name="TextBox 4"/>
          <p:cNvSpPr txBox="1"/>
          <p:nvPr/>
        </p:nvSpPr>
        <p:spPr>
          <a:xfrm>
            <a:off x="3395002" y="1330519"/>
            <a:ext cx="11497997" cy="7535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69"/>
              </a:lnSpc>
            </a:pPr>
            <a:r>
              <a:rPr lang="en-US" sz="5335" spc="170">
                <a:solidFill>
                  <a:srgbClr val="FFFFFF"/>
                </a:solidFill>
                <a:latin typeface="Days"/>
              </a:rPr>
              <a:t>MODEL KOTAK (BOX model)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18322" y="2954683"/>
            <a:ext cx="16051357" cy="5061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4048" lvl="1" indent="-332024" algn="just">
              <a:lnSpc>
                <a:spcPts val="4521"/>
              </a:lnSpc>
              <a:buFont typeface="Arial"/>
              <a:buChar char="•"/>
            </a:pPr>
            <a:r>
              <a:rPr lang="en-US" sz="3075">
                <a:solidFill>
                  <a:srgbClr val="FFFFFF"/>
                </a:solidFill>
                <a:latin typeface="Open Sauce"/>
              </a:rPr>
              <a:t>Di dalam pengaturan tata letak sebuah halaman web site agar terlihat menarik seringkali dikotak-kotak/di blok dan diletakkan di beberapa bagian halaman website. </a:t>
            </a:r>
          </a:p>
          <a:p>
            <a:pPr marL="664048" lvl="1" indent="-332024" algn="just">
              <a:lnSpc>
                <a:spcPts val="4521"/>
              </a:lnSpc>
              <a:buFont typeface="Arial"/>
              <a:buChar char="•"/>
            </a:pPr>
            <a:r>
              <a:rPr lang="en-US" sz="3075">
                <a:solidFill>
                  <a:srgbClr val="FFFFFF"/>
                </a:solidFill>
                <a:latin typeface="Open Sauce"/>
              </a:rPr>
              <a:t>Pengkotak-kotakan tersebut tidak lepas dari beberapa blok (blok kotak) yang berisi tentang bagian-bagian yang akan ditampilkan di halaman web browser, kotak-kotak tersebut secara virtual digambarkan ke dalam tata letak halaman web site. </a:t>
            </a:r>
          </a:p>
          <a:p>
            <a:pPr marL="664048" lvl="1" indent="-332024" algn="just">
              <a:lnSpc>
                <a:spcPts val="4521"/>
              </a:lnSpc>
              <a:buFont typeface="Arial"/>
              <a:buChar char="•"/>
            </a:pPr>
            <a:r>
              <a:rPr lang="en-US" sz="3075">
                <a:solidFill>
                  <a:srgbClr val="FFFFFF"/>
                </a:solidFill>
                <a:latin typeface="Open Sauce"/>
              </a:rPr>
              <a:t>Misalnya : kotak untuk header, kotak footer, kotak isi halaman, kotak kanan atau kotak kiri.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8021" y="-155377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AutoShape 3"/>
          <p:cNvSpPr/>
          <p:nvPr/>
        </p:nvSpPr>
        <p:spPr>
          <a:xfrm flipH="1">
            <a:off x="3838666" y="4342688"/>
            <a:ext cx="10610668" cy="53684"/>
          </a:xfrm>
          <a:prstGeom prst="line">
            <a:avLst/>
          </a:prstGeom>
          <a:ln w="762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4" name="TextBox 4"/>
          <p:cNvSpPr txBox="1"/>
          <p:nvPr/>
        </p:nvSpPr>
        <p:spPr>
          <a:xfrm>
            <a:off x="3040434" y="3419310"/>
            <a:ext cx="11844999" cy="9770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869"/>
              </a:lnSpc>
            </a:pPr>
            <a:r>
              <a:rPr lang="en-US" sz="13800" spc="170" dirty="0" err="1">
                <a:solidFill>
                  <a:srgbClr val="FFFFFF"/>
                </a:solidFill>
                <a:latin typeface="Days"/>
              </a:rPr>
              <a:t>QnA</a:t>
            </a:r>
            <a:endParaRPr lang="en-US" sz="13800" spc="170" dirty="0">
              <a:solidFill>
                <a:srgbClr val="FFFFFF"/>
              </a:solidFill>
              <a:latin typeface="Days"/>
            </a:endParaRPr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F5BB0926-5D46-954C-D89F-FF72B6736CC9}"/>
              </a:ext>
            </a:extLst>
          </p:cNvPr>
          <p:cNvSpPr/>
          <p:nvPr/>
        </p:nvSpPr>
        <p:spPr>
          <a:xfrm>
            <a:off x="17077696" y="333186"/>
            <a:ext cx="542617" cy="542617"/>
          </a:xfrm>
          <a:custGeom>
            <a:avLst/>
            <a:gdLst/>
            <a:ahLst/>
            <a:cxnLst/>
            <a:rect l="l" t="t" r="r" b="b"/>
            <a:pathLst>
              <a:path w="542617" h="542617">
                <a:moveTo>
                  <a:pt x="0" y="0"/>
                </a:moveTo>
                <a:lnTo>
                  <a:pt x="542618" y="0"/>
                </a:lnTo>
                <a:lnTo>
                  <a:pt x="542618" y="542617"/>
                </a:lnTo>
                <a:lnTo>
                  <a:pt x="0" y="5426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EF872A80-2014-BA15-A171-6B583BC0527E}"/>
              </a:ext>
            </a:extLst>
          </p:cNvPr>
          <p:cNvSpPr/>
          <p:nvPr/>
        </p:nvSpPr>
        <p:spPr>
          <a:xfrm>
            <a:off x="17191489" y="434561"/>
            <a:ext cx="326853" cy="328046"/>
          </a:xfrm>
          <a:custGeom>
            <a:avLst/>
            <a:gdLst/>
            <a:ahLst/>
            <a:cxnLst/>
            <a:rect l="l" t="t" r="r" b="b"/>
            <a:pathLst>
              <a:path w="326853" h="328046">
                <a:moveTo>
                  <a:pt x="0" y="0"/>
                </a:moveTo>
                <a:lnTo>
                  <a:pt x="326853" y="0"/>
                </a:lnTo>
                <a:lnTo>
                  <a:pt x="326853" y="328046"/>
                </a:lnTo>
                <a:lnTo>
                  <a:pt x="0" y="32804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E1B274EA-1E6B-B468-1118-6EB8325EE5FF}"/>
              </a:ext>
            </a:extLst>
          </p:cNvPr>
          <p:cNvSpPr/>
          <p:nvPr/>
        </p:nvSpPr>
        <p:spPr>
          <a:xfrm>
            <a:off x="17123087" y="1764406"/>
            <a:ext cx="497226" cy="497226"/>
          </a:xfrm>
          <a:custGeom>
            <a:avLst/>
            <a:gdLst/>
            <a:ahLst/>
            <a:cxnLst/>
            <a:rect l="l" t="t" r="r" b="b"/>
            <a:pathLst>
              <a:path w="497226" h="497226">
                <a:moveTo>
                  <a:pt x="0" y="0"/>
                </a:moveTo>
                <a:lnTo>
                  <a:pt x="497227" y="0"/>
                </a:lnTo>
                <a:lnTo>
                  <a:pt x="497227" y="497226"/>
                </a:lnTo>
                <a:lnTo>
                  <a:pt x="0" y="4972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EC11CE50-47BE-45E5-116D-34BD33B054B1}"/>
              </a:ext>
            </a:extLst>
          </p:cNvPr>
          <p:cNvSpPr/>
          <p:nvPr/>
        </p:nvSpPr>
        <p:spPr>
          <a:xfrm>
            <a:off x="17259456" y="1845652"/>
            <a:ext cx="224489" cy="344705"/>
          </a:xfrm>
          <a:custGeom>
            <a:avLst/>
            <a:gdLst/>
            <a:ahLst/>
            <a:cxnLst/>
            <a:rect l="l" t="t" r="r" b="b"/>
            <a:pathLst>
              <a:path w="224489" h="344705">
                <a:moveTo>
                  <a:pt x="0" y="0"/>
                </a:moveTo>
                <a:lnTo>
                  <a:pt x="224489" y="0"/>
                </a:lnTo>
                <a:lnTo>
                  <a:pt x="224489" y="344705"/>
                </a:lnTo>
                <a:lnTo>
                  <a:pt x="0" y="34470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0" name="TextBox 14">
            <a:extLst>
              <a:ext uri="{FF2B5EF4-FFF2-40B4-BE49-F238E27FC236}">
                <a16:creationId xmlns:a16="http://schemas.microsoft.com/office/drawing/2014/main" id="{21855BF7-1E77-4C00-4CF1-5C1E70F9EF99}"/>
              </a:ext>
            </a:extLst>
          </p:cNvPr>
          <p:cNvSpPr txBox="1"/>
          <p:nvPr/>
        </p:nvSpPr>
        <p:spPr>
          <a:xfrm>
            <a:off x="12022397" y="456609"/>
            <a:ext cx="4929265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046"/>
              </a:lnSpc>
            </a:pPr>
            <a:r>
              <a:rPr lang="en-US" sz="1860" spc="158" dirty="0">
                <a:solidFill>
                  <a:srgbClr val="FFFFFF"/>
                </a:solidFill>
                <a:latin typeface="Agrandir Narrow Bold"/>
              </a:rPr>
              <a:t>adnanzainal10.netlify.app/</a:t>
            </a:r>
          </a:p>
        </p:txBody>
      </p:sp>
      <p:sp>
        <p:nvSpPr>
          <p:cNvPr id="11" name="TextBox 15">
            <a:extLst>
              <a:ext uri="{FF2B5EF4-FFF2-40B4-BE49-F238E27FC236}">
                <a16:creationId xmlns:a16="http://schemas.microsoft.com/office/drawing/2014/main" id="{D5D03913-D941-4F5F-AA7C-7A085F4F4C0E}"/>
              </a:ext>
            </a:extLst>
          </p:cNvPr>
          <p:cNvSpPr txBox="1"/>
          <p:nvPr/>
        </p:nvSpPr>
        <p:spPr>
          <a:xfrm>
            <a:off x="11981983" y="1814708"/>
            <a:ext cx="4934702" cy="357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18"/>
              </a:lnSpc>
            </a:pPr>
            <a:r>
              <a:rPr lang="en-US" sz="1860" dirty="0">
                <a:solidFill>
                  <a:srgbClr val="FFFFFF"/>
                </a:solidFill>
                <a:latin typeface="Agrandir Narrow Bold"/>
              </a:rPr>
              <a:t>SMK Pancasila 8 </a:t>
            </a:r>
            <a:r>
              <a:rPr lang="en-US" sz="1860" dirty="0" err="1">
                <a:solidFill>
                  <a:srgbClr val="FFFFFF"/>
                </a:solidFill>
                <a:latin typeface="Agrandir Narrow Bold"/>
              </a:rPr>
              <a:t>Slogohimo</a:t>
            </a:r>
            <a:endParaRPr lang="en-US" sz="1860" dirty="0">
              <a:solidFill>
                <a:srgbClr val="FFFFFF"/>
              </a:solidFill>
              <a:latin typeface="Agrandir Narrow Bold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5FB07970-F309-8C12-2BC4-735B516E94A3}"/>
              </a:ext>
            </a:extLst>
          </p:cNvPr>
          <p:cNvSpPr/>
          <p:nvPr/>
        </p:nvSpPr>
        <p:spPr>
          <a:xfrm>
            <a:off x="17077696" y="1006879"/>
            <a:ext cx="542617" cy="542617"/>
          </a:xfrm>
          <a:custGeom>
            <a:avLst/>
            <a:gdLst/>
            <a:ahLst/>
            <a:cxnLst/>
            <a:rect l="l" t="t" r="r" b="b"/>
            <a:pathLst>
              <a:path w="542617" h="542617">
                <a:moveTo>
                  <a:pt x="0" y="0"/>
                </a:moveTo>
                <a:lnTo>
                  <a:pt x="542618" y="0"/>
                </a:lnTo>
                <a:lnTo>
                  <a:pt x="542618" y="542618"/>
                </a:lnTo>
                <a:lnTo>
                  <a:pt x="0" y="5426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3" name="Freeform 17">
            <a:extLst>
              <a:ext uri="{FF2B5EF4-FFF2-40B4-BE49-F238E27FC236}">
                <a16:creationId xmlns:a16="http://schemas.microsoft.com/office/drawing/2014/main" id="{21C1E692-93E2-FD8B-C1F3-4F019A6E7E6F}"/>
              </a:ext>
            </a:extLst>
          </p:cNvPr>
          <p:cNvSpPr/>
          <p:nvPr/>
        </p:nvSpPr>
        <p:spPr>
          <a:xfrm>
            <a:off x="17191489" y="1108254"/>
            <a:ext cx="326853" cy="328046"/>
          </a:xfrm>
          <a:custGeom>
            <a:avLst/>
            <a:gdLst/>
            <a:ahLst/>
            <a:cxnLst/>
            <a:rect l="l" t="t" r="r" b="b"/>
            <a:pathLst>
              <a:path w="326853" h="328046">
                <a:moveTo>
                  <a:pt x="0" y="0"/>
                </a:moveTo>
                <a:lnTo>
                  <a:pt x="326853" y="0"/>
                </a:lnTo>
                <a:lnTo>
                  <a:pt x="326853" y="328046"/>
                </a:lnTo>
                <a:lnTo>
                  <a:pt x="0" y="32804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4" name="TextBox 18">
            <a:extLst>
              <a:ext uri="{FF2B5EF4-FFF2-40B4-BE49-F238E27FC236}">
                <a16:creationId xmlns:a16="http://schemas.microsoft.com/office/drawing/2014/main" id="{BBF48841-A480-D4E3-2895-63DF3659D477}"/>
              </a:ext>
            </a:extLst>
          </p:cNvPr>
          <p:cNvSpPr txBox="1"/>
          <p:nvPr/>
        </p:nvSpPr>
        <p:spPr>
          <a:xfrm>
            <a:off x="12017152" y="1145476"/>
            <a:ext cx="4929265" cy="31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046"/>
              </a:lnSpc>
            </a:pPr>
            <a:r>
              <a:rPr lang="en-US" sz="1860" spc="158" dirty="0">
                <a:solidFill>
                  <a:srgbClr val="FFFFFF"/>
                </a:solidFill>
                <a:latin typeface="Agrandir Narrow Bold"/>
              </a:rPr>
              <a:t>alfahjri.000webhosht.com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5606349C-14B1-67A4-0352-6FF024F94307}"/>
              </a:ext>
            </a:extLst>
          </p:cNvPr>
          <p:cNvSpPr txBox="1"/>
          <p:nvPr/>
        </p:nvSpPr>
        <p:spPr>
          <a:xfrm>
            <a:off x="6676649" y="4774873"/>
            <a:ext cx="4934702" cy="368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18"/>
              </a:lnSpc>
            </a:pPr>
            <a:r>
              <a:rPr lang="en-US" sz="4000" dirty="0">
                <a:solidFill>
                  <a:srgbClr val="FFFFFF"/>
                </a:solidFill>
                <a:latin typeface="Agrandir Narrow Bold"/>
              </a:rPr>
              <a:t>“Sei Tanya Jawab”</a:t>
            </a:r>
          </a:p>
        </p:txBody>
      </p:sp>
    </p:spTree>
    <p:extLst>
      <p:ext uri="{BB962C8B-B14F-4D97-AF65-F5344CB8AC3E}">
        <p14:creationId xmlns:p14="http://schemas.microsoft.com/office/powerpoint/2010/main" val="3946049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0" y="-8792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D" dirty="0"/>
          </a:p>
        </p:txBody>
      </p:sp>
      <p:sp>
        <p:nvSpPr>
          <p:cNvPr id="3" name="TextBox 3"/>
          <p:cNvSpPr txBox="1"/>
          <p:nvPr/>
        </p:nvSpPr>
        <p:spPr>
          <a:xfrm>
            <a:off x="1905000" y="494012"/>
            <a:ext cx="5594865" cy="27828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68"/>
              </a:lnSpc>
            </a:pPr>
            <a:r>
              <a:rPr lang="en-US" sz="2789" spc="209" dirty="0" err="1">
                <a:solidFill>
                  <a:srgbClr val="FFFFFF"/>
                </a:solidFill>
                <a:latin typeface="Agrandir Narrow Bold"/>
              </a:rPr>
              <a:t>Anggota</a:t>
            </a:r>
            <a:r>
              <a:rPr lang="en-US" sz="2789" spc="209" dirty="0">
                <a:solidFill>
                  <a:srgbClr val="FFFFFF"/>
                </a:solidFill>
                <a:latin typeface="Agrandir Narrow Bold"/>
              </a:rPr>
              <a:t> :</a:t>
            </a:r>
          </a:p>
          <a:p>
            <a:pPr>
              <a:lnSpc>
                <a:spcPts val="3068"/>
              </a:lnSpc>
            </a:pPr>
            <a:endParaRPr lang="en-US" sz="2789" spc="209" dirty="0">
              <a:solidFill>
                <a:srgbClr val="FFFFFF"/>
              </a:solidFill>
              <a:latin typeface="Agrandir Narrow Bold"/>
            </a:endParaRPr>
          </a:p>
          <a:p>
            <a:pPr marL="602346" lvl="1" indent="-301173">
              <a:lnSpc>
                <a:spcPts val="3068"/>
              </a:lnSpc>
              <a:buFont typeface="Arial"/>
              <a:buChar char="•"/>
            </a:pPr>
            <a:r>
              <a:rPr lang="en-US" sz="2789" spc="209" dirty="0">
                <a:solidFill>
                  <a:srgbClr val="FFFFFF"/>
                </a:solidFill>
                <a:latin typeface="Agrandir Narrow Bold"/>
              </a:rPr>
              <a:t>Adnan Zainal Arifin</a:t>
            </a:r>
          </a:p>
          <a:p>
            <a:pPr marL="602346" lvl="1" indent="-301173">
              <a:lnSpc>
                <a:spcPts val="3068"/>
              </a:lnSpc>
              <a:buFont typeface="Arial"/>
              <a:buChar char="•"/>
            </a:pPr>
            <a:r>
              <a:rPr lang="en-US" sz="2789" spc="209" dirty="0">
                <a:solidFill>
                  <a:srgbClr val="FFFFFF"/>
                </a:solidFill>
                <a:latin typeface="Agrandir Narrow Bold"/>
              </a:rPr>
              <a:t>Destian </a:t>
            </a:r>
            <a:r>
              <a:rPr lang="en-US" sz="2789" spc="209" dirty="0" err="1">
                <a:solidFill>
                  <a:srgbClr val="FFFFFF"/>
                </a:solidFill>
                <a:latin typeface="Agrandir Narrow Bold"/>
              </a:rPr>
              <a:t>Ramadianto</a:t>
            </a:r>
            <a:endParaRPr lang="en-US" sz="2789" spc="209" dirty="0">
              <a:solidFill>
                <a:srgbClr val="FFFFFF"/>
              </a:solidFill>
              <a:latin typeface="Agrandir Narrow Bold"/>
            </a:endParaRPr>
          </a:p>
          <a:p>
            <a:pPr marL="602346" lvl="1" indent="-301173">
              <a:lnSpc>
                <a:spcPts val="3068"/>
              </a:lnSpc>
              <a:buFont typeface="Arial"/>
              <a:buChar char="•"/>
            </a:pPr>
            <a:r>
              <a:rPr lang="en-US" sz="2789" spc="209" dirty="0" err="1">
                <a:solidFill>
                  <a:srgbClr val="FFFFFF"/>
                </a:solidFill>
                <a:latin typeface="Agrandir Narrow Bold"/>
              </a:rPr>
              <a:t>Alahjri</a:t>
            </a:r>
            <a:r>
              <a:rPr lang="en-US" sz="2789" spc="209" dirty="0">
                <a:solidFill>
                  <a:srgbClr val="FFFFFF"/>
                </a:solidFill>
                <a:latin typeface="Agrandir Narrow Bold"/>
              </a:rPr>
              <a:t> </a:t>
            </a:r>
            <a:r>
              <a:rPr lang="en-US" sz="2789" spc="209" dirty="0" err="1">
                <a:solidFill>
                  <a:srgbClr val="FFFFFF"/>
                </a:solidFill>
                <a:latin typeface="Agrandir Narrow Bold"/>
              </a:rPr>
              <a:t>Maulan</a:t>
            </a:r>
            <a:r>
              <a:rPr lang="en-US" sz="2789" spc="209" dirty="0">
                <a:solidFill>
                  <a:srgbClr val="FFFFFF"/>
                </a:solidFill>
                <a:latin typeface="Agrandir Narrow Bold"/>
              </a:rPr>
              <a:t> </a:t>
            </a:r>
            <a:r>
              <a:rPr lang="en-US" sz="2789" spc="209" dirty="0" err="1">
                <a:solidFill>
                  <a:srgbClr val="FFFFFF"/>
                </a:solidFill>
                <a:latin typeface="Agrandir Narrow Bold"/>
              </a:rPr>
              <a:t>Risqi</a:t>
            </a:r>
            <a:endParaRPr lang="en-US" sz="2789" spc="209" dirty="0">
              <a:solidFill>
                <a:srgbClr val="FFFFFF"/>
              </a:solidFill>
              <a:latin typeface="Agrandir Narrow Bold"/>
            </a:endParaRPr>
          </a:p>
          <a:p>
            <a:pPr marL="602346" lvl="1" indent="-301173">
              <a:lnSpc>
                <a:spcPts val="3068"/>
              </a:lnSpc>
              <a:buFont typeface="Arial"/>
              <a:buChar char="•"/>
            </a:pPr>
            <a:r>
              <a:rPr lang="en-US" sz="2789" spc="209" dirty="0">
                <a:solidFill>
                  <a:srgbClr val="FFFFFF"/>
                </a:solidFill>
                <a:latin typeface="Agrandir Narrow Bold"/>
              </a:rPr>
              <a:t>Wisnu Saputra </a:t>
            </a:r>
          </a:p>
          <a:p>
            <a:pPr marL="602346" lvl="1" indent="-301173">
              <a:lnSpc>
                <a:spcPts val="3068"/>
              </a:lnSpc>
              <a:buFont typeface="Arial"/>
              <a:buChar char="•"/>
            </a:pPr>
            <a:r>
              <a:rPr lang="en-US" sz="2789" spc="209" dirty="0">
                <a:solidFill>
                  <a:srgbClr val="FFFFFF"/>
                </a:solidFill>
                <a:latin typeface="Agrandir Narrow Bold"/>
              </a:rPr>
              <a:t>Andika </a:t>
            </a:r>
            <a:r>
              <a:rPr lang="en-US" sz="2789" spc="209" dirty="0" err="1">
                <a:solidFill>
                  <a:srgbClr val="FFFFFF"/>
                </a:solidFill>
                <a:latin typeface="Agrandir Narrow Bold"/>
              </a:rPr>
              <a:t>Rahmadani</a:t>
            </a:r>
            <a:endParaRPr lang="en-US" sz="2789" spc="209" dirty="0">
              <a:solidFill>
                <a:srgbClr val="FFFFFF"/>
              </a:solidFill>
              <a:latin typeface="Agrandir Narrow Bold"/>
            </a:endParaRPr>
          </a:p>
        </p:txBody>
      </p:sp>
      <p:sp>
        <p:nvSpPr>
          <p:cNvPr id="4" name="TextBox 4"/>
          <p:cNvSpPr txBox="1"/>
          <p:nvPr/>
        </p:nvSpPr>
        <p:spPr>
          <a:xfrm rot="-5400000">
            <a:off x="-1151592" y="7078008"/>
            <a:ext cx="4081819" cy="278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870"/>
              </a:lnSpc>
            </a:pPr>
            <a:r>
              <a:rPr lang="en-US" sz="1700" spc="144">
                <a:solidFill>
                  <a:srgbClr val="FFFFFF"/>
                </a:solidFill>
                <a:latin typeface="Agrandir Narrow Bold"/>
              </a:rPr>
              <a:t>adnanzainal21</a:t>
            </a:r>
          </a:p>
        </p:txBody>
      </p:sp>
      <p:sp>
        <p:nvSpPr>
          <p:cNvPr id="5" name="AutoShape 5"/>
          <p:cNvSpPr/>
          <p:nvPr/>
        </p:nvSpPr>
        <p:spPr>
          <a:xfrm flipV="1">
            <a:off x="1637793" y="-386531"/>
            <a:ext cx="0" cy="11126024"/>
          </a:xfrm>
          <a:prstGeom prst="line">
            <a:avLst/>
          </a:prstGeom>
          <a:ln w="381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6" name="Freeform 6"/>
          <p:cNvSpPr/>
          <p:nvPr/>
        </p:nvSpPr>
        <p:spPr>
          <a:xfrm>
            <a:off x="16337502" y="3512602"/>
            <a:ext cx="542617" cy="542617"/>
          </a:xfrm>
          <a:custGeom>
            <a:avLst/>
            <a:gdLst/>
            <a:ahLst/>
            <a:cxnLst/>
            <a:rect l="l" t="t" r="r" b="b"/>
            <a:pathLst>
              <a:path w="542617" h="542617">
                <a:moveTo>
                  <a:pt x="0" y="0"/>
                </a:moveTo>
                <a:lnTo>
                  <a:pt x="542618" y="0"/>
                </a:lnTo>
                <a:lnTo>
                  <a:pt x="542618" y="542617"/>
                </a:lnTo>
                <a:lnTo>
                  <a:pt x="0" y="5426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7" name="Freeform 7"/>
          <p:cNvSpPr/>
          <p:nvPr/>
        </p:nvSpPr>
        <p:spPr>
          <a:xfrm>
            <a:off x="16451295" y="3613977"/>
            <a:ext cx="326853" cy="328046"/>
          </a:xfrm>
          <a:custGeom>
            <a:avLst/>
            <a:gdLst/>
            <a:ahLst/>
            <a:cxnLst/>
            <a:rect l="l" t="t" r="r" b="b"/>
            <a:pathLst>
              <a:path w="326853" h="328046">
                <a:moveTo>
                  <a:pt x="0" y="0"/>
                </a:moveTo>
                <a:lnTo>
                  <a:pt x="326853" y="0"/>
                </a:lnTo>
                <a:lnTo>
                  <a:pt x="326853" y="328046"/>
                </a:lnTo>
                <a:lnTo>
                  <a:pt x="0" y="32804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8" name="Freeform 8"/>
          <p:cNvSpPr/>
          <p:nvPr/>
        </p:nvSpPr>
        <p:spPr>
          <a:xfrm>
            <a:off x="16382893" y="4943822"/>
            <a:ext cx="497226" cy="497226"/>
          </a:xfrm>
          <a:custGeom>
            <a:avLst/>
            <a:gdLst/>
            <a:ahLst/>
            <a:cxnLst/>
            <a:rect l="l" t="t" r="r" b="b"/>
            <a:pathLst>
              <a:path w="497226" h="497226">
                <a:moveTo>
                  <a:pt x="0" y="0"/>
                </a:moveTo>
                <a:lnTo>
                  <a:pt x="497227" y="0"/>
                </a:lnTo>
                <a:lnTo>
                  <a:pt x="497227" y="497226"/>
                </a:lnTo>
                <a:lnTo>
                  <a:pt x="0" y="4972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9" name="Freeform 9"/>
          <p:cNvSpPr/>
          <p:nvPr/>
        </p:nvSpPr>
        <p:spPr>
          <a:xfrm>
            <a:off x="16519262" y="5025068"/>
            <a:ext cx="224489" cy="344705"/>
          </a:xfrm>
          <a:custGeom>
            <a:avLst/>
            <a:gdLst/>
            <a:ahLst/>
            <a:cxnLst/>
            <a:rect l="l" t="t" r="r" b="b"/>
            <a:pathLst>
              <a:path w="224489" h="344705">
                <a:moveTo>
                  <a:pt x="0" y="0"/>
                </a:moveTo>
                <a:lnTo>
                  <a:pt x="224489" y="0"/>
                </a:lnTo>
                <a:lnTo>
                  <a:pt x="224489" y="344705"/>
                </a:lnTo>
                <a:lnTo>
                  <a:pt x="0" y="34470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10" name="Group 10"/>
          <p:cNvGrpSpPr/>
          <p:nvPr/>
        </p:nvGrpSpPr>
        <p:grpSpPr>
          <a:xfrm>
            <a:off x="7499865" y="362936"/>
            <a:ext cx="9499225" cy="2055203"/>
            <a:chOff x="0" y="0"/>
            <a:chExt cx="2501854" cy="54128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501853" cy="541288"/>
            </a:xfrm>
            <a:custGeom>
              <a:avLst/>
              <a:gdLst/>
              <a:ahLst/>
              <a:cxnLst/>
              <a:rect l="l" t="t" r="r" b="b"/>
              <a:pathLst>
                <a:path w="2501853" h="541288">
                  <a:moveTo>
                    <a:pt x="0" y="0"/>
                  </a:moveTo>
                  <a:lnTo>
                    <a:pt x="2501853" y="0"/>
                  </a:lnTo>
                  <a:lnTo>
                    <a:pt x="2501853" y="541288"/>
                  </a:lnTo>
                  <a:lnTo>
                    <a:pt x="0" y="5412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5F5F5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7076516" y="841786"/>
            <a:ext cx="9828785" cy="1201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212"/>
              </a:lnSpc>
            </a:pPr>
            <a:r>
              <a:rPr lang="en-US" sz="8374" spc="334" dirty="0">
                <a:solidFill>
                  <a:srgbClr val="FFFFFF"/>
                </a:solidFill>
                <a:latin typeface="Open Sauce Medium"/>
              </a:rPr>
              <a:t>MATUR NUWUN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282203" y="3636025"/>
            <a:ext cx="4929265" cy="31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046"/>
              </a:lnSpc>
            </a:pPr>
            <a:r>
              <a:rPr lang="en-US" sz="1860" spc="158" dirty="0">
                <a:solidFill>
                  <a:srgbClr val="FFFFFF"/>
                </a:solidFill>
                <a:latin typeface="Agrandir Narrow Bold"/>
              </a:rPr>
              <a:t>adnanzainal.netfly.id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241789" y="4994124"/>
            <a:ext cx="4934702" cy="357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18"/>
              </a:lnSpc>
            </a:pPr>
            <a:r>
              <a:rPr lang="en-US" sz="1860" dirty="0">
                <a:solidFill>
                  <a:srgbClr val="FFFFFF"/>
                </a:solidFill>
                <a:latin typeface="Agrandir Narrow Bold"/>
              </a:rPr>
              <a:t>SMK Pancasila 8 </a:t>
            </a:r>
            <a:r>
              <a:rPr lang="en-US" sz="1860" dirty="0" err="1">
                <a:solidFill>
                  <a:srgbClr val="FFFFFF"/>
                </a:solidFill>
                <a:latin typeface="Agrandir Narrow Bold"/>
              </a:rPr>
              <a:t>Slogohimo</a:t>
            </a:r>
            <a:endParaRPr lang="en-US" sz="1860" dirty="0">
              <a:solidFill>
                <a:srgbClr val="FFFFFF"/>
              </a:solidFill>
              <a:latin typeface="Agrandir Narrow Bold"/>
            </a:endParaRPr>
          </a:p>
        </p:txBody>
      </p:sp>
      <p:sp>
        <p:nvSpPr>
          <p:cNvPr id="16" name="Freeform 16"/>
          <p:cNvSpPr/>
          <p:nvPr/>
        </p:nvSpPr>
        <p:spPr>
          <a:xfrm>
            <a:off x="16337502" y="4186295"/>
            <a:ext cx="542617" cy="542617"/>
          </a:xfrm>
          <a:custGeom>
            <a:avLst/>
            <a:gdLst/>
            <a:ahLst/>
            <a:cxnLst/>
            <a:rect l="l" t="t" r="r" b="b"/>
            <a:pathLst>
              <a:path w="542617" h="542617">
                <a:moveTo>
                  <a:pt x="0" y="0"/>
                </a:moveTo>
                <a:lnTo>
                  <a:pt x="542618" y="0"/>
                </a:lnTo>
                <a:lnTo>
                  <a:pt x="542618" y="542618"/>
                </a:lnTo>
                <a:lnTo>
                  <a:pt x="0" y="5426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7" name="Freeform 17"/>
          <p:cNvSpPr/>
          <p:nvPr/>
        </p:nvSpPr>
        <p:spPr>
          <a:xfrm>
            <a:off x="16451295" y="4287670"/>
            <a:ext cx="326853" cy="328046"/>
          </a:xfrm>
          <a:custGeom>
            <a:avLst/>
            <a:gdLst/>
            <a:ahLst/>
            <a:cxnLst/>
            <a:rect l="l" t="t" r="r" b="b"/>
            <a:pathLst>
              <a:path w="326853" h="328046">
                <a:moveTo>
                  <a:pt x="0" y="0"/>
                </a:moveTo>
                <a:lnTo>
                  <a:pt x="326853" y="0"/>
                </a:lnTo>
                <a:lnTo>
                  <a:pt x="326853" y="328046"/>
                </a:lnTo>
                <a:lnTo>
                  <a:pt x="0" y="32804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8" name="TextBox 18"/>
          <p:cNvSpPr txBox="1"/>
          <p:nvPr/>
        </p:nvSpPr>
        <p:spPr>
          <a:xfrm>
            <a:off x="11276958" y="4324892"/>
            <a:ext cx="4929265" cy="31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046"/>
              </a:lnSpc>
            </a:pPr>
            <a:r>
              <a:rPr lang="en-US" sz="1860" spc="158" dirty="0">
                <a:solidFill>
                  <a:srgbClr val="FFFFFF"/>
                </a:solidFill>
                <a:latin typeface="Agrandir Narrow Bold"/>
              </a:rPr>
              <a:t>alfahjri.000webhosht.com</a:t>
            </a:r>
          </a:p>
        </p:txBody>
      </p:sp>
      <p:sp>
        <p:nvSpPr>
          <p:cNvPr id="19" name="TextBox 15">
            <a:extLst>
              <a:ext uri="{FF2B5EF4-FFF2-40B4-BE49-F238E27FC236}">
                <a16:creationId xmlns:a16="http://schemas.microsoft.com/office/drawing/2014/main" id="{A840A763-52DC-2804-A65C-C716246D4840}"/>
              </a:ext>
            </a:extLst>
          </p:cNvPr>
          <p:cNvSpPr txBox="1"/>
          <p:nvPr/>
        </p:nvSpPr>
        <p:spPr>
          <a:xfrm>
            <a:off x="2183067" y="4968056"/>
            <a:ext cx="10633596" cy="20313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418"/>
              </a:lnSpc>
            </a:pPr>
            <a:r>
              <a:rPr lang="en-US" sz="2800" dirty="0">
                <a:solidFill>
                  <a:srgbClr val="FFFFFF"/>
                </a:solidFill>
                <a:latin typeface="Agrandir Narrow Bold"/>
              </a:rPr>
              <a:t>“</a:t>
            </a:r>
            <a:r>
              <a:rPr lang="en-US" sz="2800" dirty="0" err="1">
                <a:solidFill>
                  <a:srgbClr val="FFFFFF"/>
                </a:solidFill>
                <a:latin typeface="Agrandir Narrow Bold"/>
              </a:rPr>
              <a:t>Hargailah</a:t>
            </a:r>
            <a:r>
              <a:rPr lang="en-US" sz="2800" dirty="0">
                <a:solidFill>
                  <a:srgbClr val="FFFFFF"/>
                </a:solidFill>
                <a:latin typeface="Agrandir Narrow Bold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grandir Narrow Bold"/>
              </a:rPr>
              <a:t>Gurumu</a:t>
            </a:r>
            <a:r>
              <a:rPr lang="en-US" sz="2800" dirty="0">
                <a:solidFill>
                  <a:srgbClr val="FFFFFF"/>
                </a:solidFill>
                <a:latin typeface="Agrandir Narrow Bold"/>
              </a:rPr>
              <a:t>, Kita Tampa </a:t>
            </a:r>
            <a:r>
              <a:rPr lang="en-US" sz="2800" dirty="0" err="1">
                <a:solidFill>
                  <a:srgbClr val="FFFFFF"/>
                </a:solidFill>
                <a:latin typeface="Agrandir Narrow Bold"/>
              </a:rPr>
              <a:t>Seorang</a:t>
            </a:r>
            <a:r>
              <a:rPr lang="en-US" sz="2800" dirty="0">
                <a:solidFill>
                  <a:srgbClr val="FFFFFF"/>
                </a:solidFill>
                <a:latin typeface="Agrandir Narrow Bold"/>
              </a:rPr>
              <a:t> Guru </a:t>
            </a:r>
            <a:r>
              <a:rPr lang="en-US" sz="2800" dirty="0" err="1">
                <a:solidFill>
                  <a:srgbClr val="FFFFFF"/>
                </a:solidFill>
                <a:latin typeface="Agrandir Narrow Bold"/>
              </a:rPr>
              <a:t>Bukanlah</a:t>
            </a:r>
            <a:r>
              <a:rPr lang="en-US" sz="2800" dirty="0">
                <a:solidFill>
                  <a:srgbClr val="FFFFFF"/>
                </a:solidFill>
                <a:latin typeface="Agrandir Narrow Bold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grandir Narrow Bold"/>
              </a:rPr>
              <a:t>Apa-Apa</a:t>
            </a:r>
            <a:r>
              <a:rPr lang="en-US" sz="2800" dirty="0">
                <a:solidFill>
                  <a:srgbClr val="FFFFFF"/>
                </a:solidFill>
                <a:latin typeface="Agrandir Narrow Bold"/>
              </a:rPr>
              <a:t> </a:t>
            </a:r>
          </a:p>
          <a:p>
            <a:r>
              <a:rPr lang="en-US" sz="2800" dirty="0" err="1">
                <a:solidFill>
                  <a:srgbClr val="FFFFFF"/>
                </a:solidFill>
                <a:latin typeface="Agrandir Narrow Bold"/>
              </a:rPr>
              <a:t>Dilihat</a:t>
            </a:r>
            <a:r>
              <a:rPr lang="en-US" sz="2800" dirty="0">
                <a:solidFill>
                  <a:srgbClr val="FFFFFF"/>
                </a:solidFill>
                <a:latin typeface="Agrandir Narrow Bold"/>
              </a:rPr>
              <a:t> Dari </a:t>
            </a:r>
            <a:r>
              <a:rPr lang="en-US" sz="2800" dirty="0" err="1">
                <a:solidFill>
                  <a:srgbClr val="FFFFFF"/>
                </a:solidFill>
                <a:latin typeface="Agrandir Narrow Bold"/>
              </a:rPr>
              <a:t>seyuman</a:t>
            </a:r>
            <a:r>
              <a:rPr lang="en-US" sz="2800" dirty="0">
                <a:solidFill>
                  <a:srgbClr val="FFFFFF"/>
                </a:solidFill>
                <a:latin typeface="Agrandir Narrow Bold"/>
              </a:rPr>
              <a:t> Bapak </a:t>
            </a:r>
            <a:r>
              <a:rPr lang="en-US" sz="2800" dirty="0" err="1">
                <a:solidFill>
                  <a:srgbClr val="FFFFFF"/>
                </a:solidFill>
                <a:latin typeface="Agrandir Narrow Bold"/>
              </a:rPr>
              <a:t>Efri</a:t>
            </a:r>
            <a:r>
              <a:rPr lang="en-US" sz="2800" dirty="0">
                <a:solidFill>
                  <a:srgbClr val="FFFFFF"/>
                </a:solidFill>
                <a:latin typeface="Agrandir Narrow Bold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grandir Narrow Bold"/>
              </a:rPr>
              <a:t>terlihat</a:t>
            </a:r>
            <a:r>
              <a:rPr lang="en-US" sz="2800" dirty="0">
                <a:solidFill>
                  <a:srgbClr val="FFFFFF"/>
                </a:solidFill>
                <a:latin typeface="Agrandir Narrow Bold"/>
              </a:rPr>
              <a:t> Sangat Lelah Tapi </a:t>
            </a:r>
            <a:r>
              <a:rPr lang="en-US" sz="2800" dirty="0" err="1">
                <a:solidFill>
                  <a:srgbClr val="FFFFFF"/>
                </a:solidFill>
                <a:latin typeface="Agrandir Narrow Bold"/>
              </a:rPr>
              <a:t>Beliau</a:t>
            </a:r>
            <a:r>
              <a:rPr lang="en-US" sz="2800" dirty="0">
                <a:solidFill>
                  <a:srgbClr val="FFFFFF"/>
                </a:solidFill>
                <a:latin typeface="Agrandir Narrow Bold"/>
              </a:rPr>
              <a:t> Masih </a:t>
            </a:r>
            <a:r>
              <a:rPr lang="en-US" sz="2800" dirty="0" err="1">
                <a:solidFill>
                  <a:srgbClr val="FFFFFF"/>
                </a:solidFill>
                <a:latin typeface="Agrandir Narrow Bold"/>
              </a:rPr>
              <a:t>Semangat</a:t>
            </a:r>
            <a:r>
              <a:rPr lang="en-US" sz="2800" dirty="0">
                <a:solidFill>
                  <a:srgbClr val="FFFFFF"/>
                </a:solidFill>
                <a:latin typeface="Agrandir Narrow Bold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grandir Narrow Bold"/>
              </a:rPr>
              <a:t>Mengajar</a:t>
            </a:r>
            <a:r>
              <a:rPr lang="en-US" sz="2800" dirty="0">
                <a:solidFill>
                  <a:srgbClr val="FFFFFF"/>
                </a:solidFill>
                <a:latin typeface="Agrandir Narrow Bold"/>
              </a:rPr>
              <a:t> Kita  ”</a:t>
            </a:r>
          </a:p>
          <a:p>
            <a:endParaRPr lang="en-US" sz="2800" dirty="0">
              <a:solidFill>
                <a:srgbClr val="FFFFFF"/>
              </a:solidFill>
              <a:latin typeface="Agrandir Narrow Bold"/>
            </a:endParaRPr>
          </a:p>
          <a:p>
            <a:r>
              <a:rPr lang="en-US" sz="2800" dirty="0">
                <a:solidFill>
                  <a:srgbClr val="FFFFFF"/>
                </a:solidFill>
                <a:latin typeface="Agrandir Narrow Bold"/>
              </a:rPr>
              <a:t>Tapi Daripada </a:t>
            </a:r>
            <a:r>
              <a:rPr lang="en-US" sz="2800" dirty="0" err="1">
                <a:solidFill>
                  <a:srgbClr val="FFFFFF"/>
                </a:solidFill>
                <a:latin typeface="Agrandir Narrow Bold"/>
              </a:rPr>
              <a:t>Senyuman</a:t>
            </a:r>
            <a:r>
              <a:rPr lang="en-US" sz="2800" dirty="0">
                <a:solidFill>
                  <a:srgbClr val="FFFFFF"/>
                </a:solidFill>
                <a:latin typeface="Agrandir Narrow Bold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grandir Narrow Bold"/>
              </a:rPr>
              <a:t>Beliau</a:t>
            </a:r>
            <a:r>
              <a:rPr lang="en-US" sz="2800" dirty="0">
                <a:solidFill>
                  <a:srgbClr val="FFFFFF"/>
                </a:solidFill>
                <a:latin typeface="Agrandir Narrow Bold"/>
              </a:rPr>
              <a:t> Lebih Manis </a:t>
            </a:r>
            <a:r>
              <a:rPr lang="en-US" sz="2800" dirty="0" err="1">
                <a:solidFill>
                  <a:srgbClr val="FFFFFF"/>
                </a:solidFill>
                <a:latin typeface="Agrandir Narrow Bold"/>
              </a:rPr>
              <a:t>Lagi</a:t>
            </a:r>
            <a:r>
              <a:rPr lang="en-US" sz="2800" dirty="0">
                <a:solidFill>
                  <a:srgbClr val="FFFFFF"/>
                </a:solidFill>
                <a:latin typeface="Agrandir Narrow Bold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grandir Narrow Bold"/>
              </a:rPr>
              <a:t>Senyuman</a:t>
            </a:r>
            <a:r>
              <a:rPr lang="en-US" sz="2800" dirty="0">
                <a:solidFill>
                  <a:srgbClr val="FFFFFF"/>
                </a:solidFill>
                <a:latin typeface="Agrandir Narrow Bold"/>
              </a:rPr>
              <a:t> Dia❤</a:t>
            </a:r>
            <a:endParaRPr lang="en-US" sz="1100" dirty="0">
              <a:solidFill>
                <a:srgbClr val="FFFFFF"/>
              </a:solidFill>
              <a:latin typeface="Agrandir Narrow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30303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479</Words>
  <Application>Microsoft Office PowerPoint</Application>
  <PresentationFormat>Custom</PresentationFormat>
  <Paragraphs>68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Open Sauce Light</vt:lpstr>
      <vt:lpstr>Open Sauce</vt:lpstr>
      <vt:lpstr>Days</vt:lpstr>
      <vt:lpstr>Agrandir Narrow Bold</vt:lpstr>
      <vt:lpstr>Calibri</vt:lpstr>
      <vt:lpstr>Arial</vt:lpstr>
      <vt:lpstr>Open Sauce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Pink Professional Business Strategy Presentation</dc:title>
  <cp:lastModifiedBy>Adnan Zainal</cp:lastModifiedBy>
  <cp:revision>7</cp:revision>
  <dcterms:created xsi:type="dcterms:W3CDTF">2006-08-16T00:00:00Z</dcterms:created>
  <dcterms:modified xsi:type="dcterms:W3CDTF">2023-10-10T11:26:09Z</dcterms:modified>
  <dc:identifier>DAFwTf6qs24</dc:identifier>
</cp:coreProperties>
</file>

<file path=docProps/thumbnail.jpeg>
</file>